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20"/>
  </p:notesMasterIdLst>
  <p:handoutMasterIdLst>
    <p:handoutMasterId r:id="rId21"/>
  </p:handoutMasterIdLst>
  <p:sldIdLst>
    <p:sldId id="1865" r:id="rId5"/>
    <p:sldId id="1866" r:id="rId6"/>
    <p:sldId id="1881" r:id="rId7"/>
    <p:sldId id="1867" r:id="rId8"/>
    <p:sldId id="1869" r:id="rId9"/>
    <p:sldId id="1870" r:id="rId10"/>
    <p:sldId id="1871" r:id="rId11"/>
    <p:sldId id="1873" r:id="rId12"/>
    <p:sldId id="1884" r:id="rId13"/>
    <p:sldId id="1874" r:id="rId14"/>
    <p:sldId id="1886" r:id="rId15"/>
    <p:sldId id="1887" r:id="rId16"/>
    <p:sldId id="1888" r:id="rId17"/>
    <p:sldId id="1883" r:id="rId18"/>
    <p:sldId id="1876" r:id="rId1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t 1" id="{1CA46CF7-019E-4A07-AEE4-E178E9B912FC}">
          <p14:sldIdLst>
            <p14:sldId id="1865"/>
            <p14:sldId id="1866"/>
            <p14:sldId id="1881"/>
            <p14:sldId id="1867"/>
            <p14:sldId id="1869"/>
            <p14:sldId id="1870"/>
            <p14:sldId id="1871"/>
            <p14:sldId id="1873"/>
            <p14:sldId id="1884"/>
            <p14:sldId id="1874"/>
            <p14:sldId id="1886"/>
            <p14:sldId id="1887"/>
            <p14:sldId id="1888"/>
            <p14:sldId id="1883"/>
            <p14:sldId id="18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552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enicity World" initials="SW" lastIdx="1" clrIdx="0">
    <p:extLst>
      <p:ext uri="{19B8F6BF-5375-455C-9EA6-DF929625EA0E}">
        <p15:presenceInfo xmlns:p15="http://schemas.microsoft.com/office/powerpoint/2012/main" userId="0afd20903d73b3f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93AE"/>
    <a:srgbClr val="264653"/>
    <a:srgbClr val="FF0066"/>
    <a:srgbClr val="DF531B"/>
    <a:srgbClr val="FF2625"/>
    <a:srgbClr val="007788"/>
    <a:srgbClr val="297C2A"/>
    <a:srgbClr val="FE4387"/>
    <a:srgbClr val="F6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C327C6-3B5F-9E1D-DFB2-090C60D0941C}" v="1092" dt="2024-08-12T17:11:58.0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3" autoAdjust="0"/>
    <p:restoredTop sz="94641" autoAdjust="0"/>
  </p:normalViewPr>
  <p:slideViewPr>
    <p:cSldViewPr snapToGrid="0">
      <p:cViewPr>
        <p:scale>
          <a:sx n="75" d="100"/>
          <a:sy n="75" d="100"/>
        </p:scale>
        <p:origin x="-90" y="-96"/>
      </p:cViewPr>
      <p:guideLst>
        <p:guide orient="horz" pos="2184"/>
        <p:guide pos="552"/>
        <p:guide pos="7200"/>
        <p:guide pos="4368"/>
      </p:guideLst>
    </p:cSldViewPr>
  </p:slideViewPr>
  <p:outlineViewPr>
    <p:cViewPr>
      <p:scale>
        <a:sx n="33" d="100"/>
        <a:sy n="33" d="100"/>
      </p:scale>
      <p:origin x="0" y="-24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84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C45-417B-A53D-0D6F49F63325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C45-417B-A53D-0D6F49F63325}"/>
              </c:ext>
            </c:extLst>
          </c:dPt>
          <c:dPt>
            <c:idx val="2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C45-417B-A53D-0D6F49F63325}"/>
              </c:ext>
            </c:extLst>
          </c:dPt>
          <c:dPt>
            <c:idx val="3"/>
            <c:bubble3D val="0"/>
            <c:spPr>
              <a:solidFill>
                <a:srgbClr val="DF531B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C45-417B-A53D-0D6F49F63325}"/>
              </c:ext>
            </c:extLst>
          </c:dPt>
          <c:dPt>
            <c:idx val="4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C45-417B-A53D-0D6F49F6332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Data</a:t>
                    </a:r>
                    <a:r>
                      <a:rPr lang="en-US" baseline="0"/>
                      <a:t> Science 30%</a:t>
                    </a:r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775462962962959"/>
                      <c:h val="6.0337457817772777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8C45-417B-A53D-0D6F49F6332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Web dev. </a:t>
                    </a:r>
                    <a:fld id="{0C8BF010-45B8-46BA-AC5F-E6EC82D26DA4}" type="VALUE">
                      <a:rPr lang="en-US"/>
                      <a:pPr/>
                      <a:t>[VALUE]</a:t>
                    </a:fld>
                    <a:r>
                      <a:rPr lang="en-US" baseline="0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045148002333042"/>
                      <c:h val="6.0337457817772777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C45-417B-A53D-0D6F49F6332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A.I/Machine</a:t>
                    </a:r>
                    <a:r>
                      <a:rPr lang="en-US" baseline="0"/>
                      <a:t> Learning 20%</a:t>
                    </a:r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067129629629631"/>
                      <c:h val="0.10876984126984127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5-8C45-417B-A53D-0D6F49F6332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b="1"/>
                      <a:t>Automation 15%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718740886555849"/>
                      <c:h val="6.0337457817772777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7-8C45-417B-A53D-0D6F49F63325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baseline="0"/>
                      <a:t>Others </a:t>
                    </a:r>
                    <a:fld id="{0CEF4398-11FE-4BEB-A12D-72EF1B0FA773}" type="PERCENTAGE">
                      <a:rPr lang="en-US" baseline="0"/>
                      <a:pPr/>
                      <a:t>[PERCENTAGE]</a:t>
                    </a:fld>
                    <a:endParaRPr lang="en-US" baseline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8C45-417B-A53D-0D6F49F63325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5th Qtr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  <c:pt idx="4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C45-417B-A53D-0D6F49F63325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NG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Python Use Cases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blipFill>
                <a:blip xmlns:r="http://schemas.openxmlformats.org/officeDocument/2006/relationships" r:embed="rId3"/>
                <a:tile tx="0" ty="0" sx="100000" sy="100000" flip="none" algn="tl"/>
              </a:blipFill>
              <a:ln>
                <a:solidFill>
                  <a:schemeClr val="tx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D01-484E-9095-852220567D19}"/>
              </c:ext>
            </c:extLst>
          </c:dPt>
          <c:dPt>
            <c:idx val="1"/>
            <c:bubble3D val="0"/>
            <c:spPr>
              <a:blipFill>
                <a:blip xmlns:r="http://schemas.openxmlformats.org/officeDocument/2006/relationships" r:embed="rId4"/>
                <a:tile tx="0" ty="0" sx="100000" sy="100000" flip="none" algn="tl"/>
              </a:blipFill>
              <a:ln>
                <a:solidFill>
                  <a:schemeClr val="tx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D01-484E-9095-852220567D19}"/>
              </c:ext>
            </c:extLst>
          </c:dPt>
          <c:dPt>
            <c:idx val="2"/>
            <c:bubble3D val="0"/>
            <c:spPr>
              <a:blipFill>
                <a:blip xmlns:r="http://schemas.openxmlformats.org/officeDocument/2006/relationships" r:embed="rId5"/>
                <a:tile tx="0" ty="0" sx="100000" sy="100000" flip="none" algn="tl"/>
              </a:blipFill>
              <a:ln>
                <a:solidFill>
                  <a:schemeClr val="tx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D01-484E-9095-852220567D19}"/>
              </c:ext>
            </c:extLst>
          </c:dPt>
          <c:dPt>
            <c:idx val="3"/>
            <c:bubble3D val="0"/>
            <c:spPr>
              <a:blipFill>
                <a:blip xmlns:r="http://schemas.openxmlformats.org/officeDocument/2006/relationships" r:embed="rId6"/>
                <a:tile tx="0" ty="0" sx="100000" sy="100000" flip="none" algn="tl"/>
              </a:blipFill>
              <a:ln>
                <a:solidFill>
                  <a:schemeClr val="tx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D01-484E-9095-852220567D19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baseline="0"/>
                      <a:t>Enterprise Apps 40%</a:t>
                    </a:r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784722222222223"/>
                      <c:h val="6.0337457817772777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AD01-484E-9095-852220567D19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Android dev. </a:t>
                    </a:r>
                    <a:fld id="{0C8BF010-45B8-46BA-AC5F-E6EC82D26DA4}" type="VALUE">
                      <a:rPr lang="en-US"/>
                      <a:pPr/>
                      <a:t>[VALUE]</a:t>
                    </a:fld>
                    <a:r>
                      <a:rPr lang="en-US" baseline="0"/>
                      <a:t>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054407261592301"/>
                      <c:h val="6.0337457817772777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D01-484E-9095-852220567D19}"/>
                </c:ext>
              </c:extLst>
            </c:dLbl>
            <c:dLbl>
              <c:idx val="2"/>
              <c:layout>
                <c:manualLayout>
                  <c:x val="-2.3400874617661872E-2"/>
                  <c:y val="-8.9020771513353119E-3"/>
                </c:manualLayout>
              </c:layout>
              <c:tx>
                <c:rich>
                  <a:bodyPr/>
                  <a:lstStyle/>
                  <a:p>
                    <a:r>
                      <a:rPr lang="en-US" baseline="0"/>
                      <a:t>Big Data 15%</a:t>
                    </a:r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067129629629631"/>
                      <c:h val="0.10876984126984127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5-AD01-484E-9095-852220567D19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b="1"/>
                      <a:t>Others 15%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718740886555849"/>
                      <c:h val="6.0337457817772777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7-AD01-484E-9095-852220567D19}"/>
                </c:ext>
              </c:extLst>
            </c:dLbl>
            <c:spPr>
              <a:solidFill>
                <a:schemeClr val="bg2">
                  <a:lumMod val="5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4"/>
                <c:pt idx="0">
                  <c:v>40</c:v>
                </c:pt>
                <c:pt idx="1">
                  <c:v>30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01-484E-9095-852220567D19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NG"/>
    </a:p>
  </c:txPr>
  <c:externalData r:id="rId7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E63EFB-A45E-45D2-917C-2262C9B2BC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B3576-EAA7-4886-8787-F094B8D8E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40A2C-D4F8-447C-8646-65B623846323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9D18-8FB0-418D-B70C-328BCC8125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3EAB1-782C-4544-A059-833371A45B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E8B11-E9E4-46BC-B69D-DFCBD15173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14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350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0672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87737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878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FA415FA-D077-4CB7-8CBC-8F39C7C517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0480" y="2770632"/>
            <a:ext cx="7443216" cy="1325563"/>
          </a:xfrm>
        </p:spPr>
        <p:txBody>
          <a:bodyPr anchor="ctr">
            <a:normAutofit/>
          </a:bodyPr>
          <a:lstStyle>
            <a:lvl1pPr algn="ctr">
              <a:defRPr sz="48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484D66F-7657-44F5-BAE9-F676B76CBA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00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08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Bla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pic>
        <p:nvPicPr>
          <p:cNvPr id="6" name="Graphic 5" hidden="1">
            <a:extLst>
              <a:ext uri="{FF2B5EF4-FFF2-40B4-BE49-F238E27FC236}">
                <a16:creationId xmlns:a16="http://schemas.microsoft.com/office/drawing/2014/main" id="{1979441F-BDF5-41C8-933A-7E284F6703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52905"/>
            <a:ext cx="12192000" cy="85725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4C7544D-BD57-4504-AC5A-951E353C24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Whi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C00585D-E155-409A-899A-29BDF4E57F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6577"/>
            <a:ext cx="1066800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44D9B-AA15-4DB5-AE58-0FA514F6FE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90699"/>
            <a:ext cx="10668000" cy="6858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066358F-3531-4B96-B041-02BD18401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0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5ED86-A26C-479A-8393-0BFDCBCD4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83952"/>
            <a:ext cx="10668000" cy="111164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E4664-9EEE-4A2F-B223-5F295C6B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4"/>
            <a:ext cx="10667999" cy="646332"/>
          </a:xfrm>
        </p:spPr>
        <p:txBody>
          <a:bodyPr vert="horz" lIns="0" tIns="45720" rIns="91440" bIns="45720" rtlCol="0">
            <a:normAutofit/>
          </a:bodyPr>
          <a:lstStyle>
            <a:lvl1pPr>
              <a:defRPr lang="en-US" sz="4000" dirty="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151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B9BC-7BE7-4893-90FD-CC95830FD8F2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5270E-046A-4C23-BC98-E307A7DD6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1932CF-F265-4AEE-8704-F42C01AFB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2624" y="715962"/>
            <a:ext cx="4227375" cy="4727907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4D0D78-72DF-43BD-8B4F-DE52DA01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AFD71A9-C105-43A7-88DA-9FFC5174CC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5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444081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4AC9B3-247D-45E3-9C91-C248ADAFB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8295CA-882D-4533-80DA-6D6EA012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7292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28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249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tx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41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accent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319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EE98737-74D2-46C7-8655-74871A420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146B861-BC3C-4898-95DE-944AB08755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4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1560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4FBE5B2-2D6A-4DC6-9944-CF3D7EC50A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9407BD0-C2EE-44A7-8749-433953FD1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4128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4696-E1F3-49EF-AEC8-730A16D9A23F}" type="datetimeFigureOut">
              <a:rPr lang="en-US" altLang="en-US" smtClean="0"/>
              <a:pPr/>
              <a:t>8/13/2024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2A1B0-4691-41D9-84E0-69D594EAA3FE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95586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9" r:id="rId5"/>
    <p:sldLayoutId id="2147483730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A7E8EA-FF4D-4A68-97F9-3EBE97F7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352" y="2766219"/>
            <a:ext cx="7442791" cy="1325563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accent3"/>
                </a:solidFill>
                <a:latin typeface="Segoe UI"/>
                <a:cs typeface="Segoe UI"/>
              </a:rPr>
              <a:t>Differences</a:t>
            </a:r>
            <a:r>
              <a:rPr lang="en-US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en-US" dirty="0">
                <a:solidFill>
                  <a:schemeClr val="accent2"/>
                </a:solidFill>
                <a:latin typeface="Segoe UI"/>
                <a:cs typeface="Segoe UI"/>
              </a:rPr>
              <a:t>Between</a:t>
            </a:r>
            <a:r>
              <a:rPr lang="en-US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en-US" dirty="0">
                <a:solidFill>
                  <a:schemeClr val="accent5"/>
                </a:solidFill>
                <a:latin typeface="Segoe UI"/>
                <a:cs typeface="Segoe UI"/>
              </a:rPr>
              <a:t>Python  </a:t>
            </a:r>
            <a:r>
              <a:rPr lang="en-US" dirty="0">
                <a:solidFill>
                  <a:schemeClr val="accent3"/>
                </a:solidFill>
                <a:latin typeface="Segoe UI"/>
                <a:cs typeface="Segoe UI"/>
              </a:rPr>
              <a:t>and </a:t>
            </a:r>
            <a:r>
              <a:rPr lang="en-US" dirty="0">
                <a:solidFill>
                  <a:schemeClr val="accent2"/>
                </a:solidFill>
                <a:latin typeface="Segoe UI"/>
                <a:cs typeface="Segoe UI"/>
              </a:rPr>
              <a:t>Java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3B92FB-C4FA-25BF-0326-12C9F1982A6D}"/>
              </a:ext>
            </a:extLst>
          </p:cNvPr>
          <p:cNvSpPr txBox="1"/>
          <p:nvPr/>
        </p:nvSpPr>
        <p:spPr>
          <a:xfrm>
            <a:off x="5798334" y="4223748"/>
            <a:ext cx="380440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chemeClr val="accent3"/>
                </a:solidFill>
                <a:latin typeface="Segoe UI"/>
                <a:cs typeface="Segoe UI"/>
              </a:rPr>
              <a:t>A Comparative Overview</a:t>
            </a:r>
            <a:endParaRPr lang="en-US" sz="2400" dirty="0">
              <a:solidFill>
                <a:schemeClr val="accent3"/>
              </a:solidFill>
            </a:endParaRPr>
          </a:p>
        </p:txBody>
      </p:sp>
      <p:pic>
        <p:nvPicPr>
          <p:cNvPr id="4" name="Picture 3" descr="A blue and yellow snake logo&#10;&#10;Description automatically generated">
            <a:extLst>
              <a:ext uri="{FF2B5EF4-FFF2-40B4-BE49-F238E27FC236}">
                <a16:creationId xmlns:a16="http://schemas.microsoft.com/office/drawing/2014/main" id="{DBE3AEDA-0B08-B3EF-8E9F-F8CA3821B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112" y="4827916"/>
            <a:ext cx="1457325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25C1FA-8743-B794-BFA8-9E8D74F0B1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3200" y="4804015"/>
            <a:ext cx="1857375" cy="1390650"/>
          </a:xfrm>
          <a:prstGeom prst="rect">
            <a:avLst/>
          </a:prstGeom>
        </p:spPr>
      </p:pic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9CF98C89-3DA0-83CD-E311-CC86CF09EF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5300" y="4583501"/>
            <a:ext cx="1874268" cy="183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525305"/>
      </p:ext>
    </p:extLst>
  </p:cSld>
  <p:clrMapOvr>
    <a:masterClrMapping/>
  </p:clrMapOvr>
  <p:transition spd="med" advTm="0">
    <p:wipe/>
    <p:sndAc>
      <p:stSnd>
        <p:snd r:embed="rId3" name="coin.wav"/>
      </p:stSnd>
    </p:sndAc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97633"/>
            <a:ext cx="12189396" cy="845590"/>
          </a:xfrm>
        </p:spPr>
        <p:txBody>
          <a:bodyPr>
            <a:normAutofit/>
          </a:bodyPr>
          <a:lstStyle/>
          <a:p>
            <a:r>
              <a:rPr lang="en-US" dirty="0">
                <a:cs typeface="Segoe UI"/>
              </a:rPr>
              <a:t>Use Case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55E1D-F4AD-41A7-B948-E2D246CC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67558" y="1347383"/>
            <a:ext cx="9021462" cy="4512504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804863" indent="-1222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cs typeface="Segoe UI"/>
              </a:rPr>
              <a:t>	Python: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Data Science &amp; Machine Learning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Web Development (Django, Flask)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Automation/Scripting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Artificial Intelligence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Rapid prototyping</a:t>
            </a:r>
          </a:p>
          <a:p>
            <a:pPr marL="804863" indent="-1222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cs typeface="Segoe UI"/>
              </a:rPr>
              <a:t>	</a:t>
            </a:r>
            <a:r>
              <a:rPr lang="en-US" b="1" dirty="0">
                <a:cs typeface="Segoe UI"/>
              </a:rPr>
              <a:t>Java: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Enterprise Applications (Spring, Hibernate)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Android App Development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Financial Services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Big Data Technologies (Apache Hadoop)</a:t>
            </a:r>
          </a:p>
          <a:p>
            <a:pPr marL="1487488" indent="231775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1" dirty="0">
                <a:cs typeface="Segoe UI"/>
              </a:rPr>
              <a:t>	Cloud-based Applications</a:t>
            </a:r>
          </a:p>
          <a:p>
            <a:endParaRPr lang="en-US" b="1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72448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8863B-51B8-D908-C80B-2023DA165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001" y="574215"/>
            <a:ext cx="9141397" cy="492443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2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Python Use Cases (Pie Chart , Visualization)</a:t>
            </a:r>
            <a:endParaRPr lang="en-NG" sz="3200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EF14418-FCC9-4141-BF3D-62B2ACDC11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1602231"/>
              </p:ext>
            </p:extLst>
          </p:nvPr>
        </p:nvGraphicFramePr>
        <p:xfrm>
          <a:off x="1244599" y="1434959"/>
          <a:ext cx="8751093" cy="4546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1969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235190-F661-C7A3-94DF-66AB8EFBC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301" y="487259"/>
            <a:ext cx="9141397" cy="553998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600" dirty="0">
                <a:effectLst>
                  <a:outerShdw blurRad="50800" dist="38100" algn="l" rotWithShape="0">
                    <a:prstClr val="black">
                      <a:alpha val="50000"/>
                    </a:prstClr>
                  </a:outerShdw>
                </a:effectLst>
              </a:rPr>
              <a:t>Java Use Cases_(Pie Chart, Visualization)</a:t>
            </a:r>
            <a:endParaRPr lang="en-NG" sz="3600" dirty="0">
              <a:effectLst>
                <a:outerShdw blurRad="50800" dist="38100" algn="l" rotWithShape="0">
                  <a:prstClr val="black">
                    <a:alpha val="50000"/>
                  </a:prstClr>
                </a:outerShdw>
              </a:effectLst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9943D7-F60A-1C38-724B-0AF7976EFB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616673"/>
              </p:ext>
            </p:extLst>
          </p:nvPr>
        </p:nvGraphicFramePr>
        <p:xfrm>
          <a:off x="1765300" y="1270000"/>
          <a:ext cx="8140700" cy="4279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95175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A53171-6AD3-2E64-223F-275BCCCB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56967"/>
            <a:ext cx="8915400" cy="646332"/>
          </a:xfrm>
          <a:solidFill>
            <a:schemeClr val="tx1"/>
          </a:solidFill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>
            <a:sp3d extrusionH="57150">
              <a:bevelT w="38100" h="38100" prst="angle"/>
            </a:sp3d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Characteristics Comparison Chart</a:t>
            </a:r>
            <a:endParaRPr lang="en-NG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0C9619D-0663-D7E1-C442-A96F8D969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97769"/>
              </p:ext>
            </p:extLst>
          </p:nvPr>
        </p:nvGraphicFramePr>
        <p:xfrm>
          <a:off x="1143000" y="1320800"/>
          <a:ext cx="8915400" cy="4533901"/>
        </p:xfrm>
        <a:graphic>
          <a:graphicData uri="http://schemas.openxmlformats.org/drawingml/2006/table">
            <a:tbl>
              <a:tblPr firstRow="1" firstCol="1" bandRow="1"/>
              <a:tblGrid>
                <a:gridCol w="2971484">
                  <a:extLst>
                    <a:ext uri="{9D8B030D-6E8A-4147-A177-3AD203B41FA5}">
                      <a16:colId xmlns:a16="http://schemas.microsoft.com/office/drawing/2014/main" val="3737360891"/>
                    </a:ext>
                  </a:extLst>
                </a:gridCol>
                <a:gridCol w="2971484">
                  <a:extLst>
                    <a:ext uri="{9D8B030D-6E8A-4147-A177-3AD203B41FA5}">
                      <a16:colId xmlns:a16="http://schemas.microsoft.com/office/drawing/2014/main" val="3498056965"/>
                    </a:ext>
                  </a:extLst>
                </a:gridCol>
                <a:gridCol w="2972432">
                  <a:extLst>
                    <a:ext uri="{9D8B030D-6E8A-4147-A177-3AD203B41FA5}">
                      <a16:colId xmlns:a16="http://schemas.microsoft.com/office/drawing/2014/main" val="2815069216"/>
                    </a:ext>
                  </a:extLst>
                </a:gridCol>
              </a:tblGrid>
              <a:tr h="7609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3600" b="1" kern="100" dirty="0">
                          <a:solidFill>
                            <a:srgbClr val="0D0D0D"/>
                          </a:solidFill>
                          <a:effectLst/>
                          <a:highlight>
                            <a:srgbClr val="F2F2F2"/>
                          </a:highligh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Feature</a:t>
                      </a:r>
                      <a:endParaRPr lang="en-NG" sz="3600" kern="100" dirty="0">
                        <a:effectLst/>
                        <a:highlight>
                          <a:srgbClr val="F2F2F2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b="1" kern="100" dirty="0">
                          <a:solidFill>
                            <a:srgbClr val="0D0D0D"/>
                          </a:solidFill>
                          <a:effectLst/>
                          <a:highlight>
                            <a:srgbClr val="FFFFFF"/>
                          </a:highligh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Python</a:t>
                      </a:r>
                      <a:endParaRPr lang="en-NG" sz="1800" kern="100" dirty="0">
                        <a:effectLst/>
                        <a:highlight>
                          <a:srgbClr val="FFFFFF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3600" b="1" kern="100" dirty="0">
                          <a:solidFill>
                            <a:srgbClr val="0D0D0D"/>
                          </a:solidFill>
                          <a:effectLst/>
                          <a:highlight>
                            <a:srgbClr val="FFFFFF"/>
                          </a:highligh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Java</a:t>
                      </a:r>
                      <a:endParaRPr lang="en-NG" sz="3600" kern="100" dirty="0">
                        <a:effectLst/>
                        <a:highlight>
                          <a:srgbClr val="FFFFFF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55053"/>
                  </a:ext>
                </a:extLst>
              </a:tr>
              <a:tr h="7609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Typing  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Dynamic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Static   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8882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4190215"/>
                  </a:ext>
                </a:extLst>
              </a:tr>
              <a:tr h="7293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Syntax                     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Concise            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Verbose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7419079"/>
                  </a:ext>
                </a:extLst>
              </a:tr>
              <a:tr h="7609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Execution Model 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Interpreted           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Compiled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5268864"/>
                  </a:ext>
                </a:extLst>
              </a:tr>
              <a:tr h="7609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Memory Management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Automatic GC     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Automatic GC    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034283"/>
                  </a:ext>
                </a:extLst>
              </a:tr>
              <a:tr h="7609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Platform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Cross-platform        </a:t>
                      </a:r>
                      <a:endParaRPr lang="en-NG" sz="2000" kern="10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G" sz="2000" b="1" kern="100" dirty="0">
                          <a:solidFill>
                            <a:srgbClr val="FFFFFF"/>
                          </a:solidFill>
                          <a:effectLst>
                            <a:outerShdw blurRad="50800" dist="38100" algn="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Segoe UI" panose="020B05020402040202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Cross-platform     </a:t>
                      </a:r>
                      <a:endParaRPr lang="en-NG" sz="2000" kern="100" dirty="0">
                        <a:effectLst>
                          <a:outerShdw blurRad="50800" dist="38100" algn="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2235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21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1D6BB7-EEF6-0BAD-E57B-2656F74B0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299" y="409109"/>
            <a:ext cx="9141397" cy="615553"/>
          </a:xfrm>
        </p:spPr>
        <p:txBody>
          <a:bodyPr/>
          <a:lstStyle/>
          <a:p>
            <a:r>
              <a:rPr lang="en-US" dirty="0"/>
              <a:t>Advantages</a:t>
            </a:r>
            <a:endParaRPr lang="en-NG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C50ECC-496F-AF70-582A-B38B64DCB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559247"/>
              </p:ext>
            </p:extLst>
          </p:nvPr>
        </p:nvGraphicFramePr>
        <p:xfrm>
          <a:off x="1525300" y="1188262"/>
          <a:ext cx="9292755" cy="43828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72977">
                  <a:extLst>
                    <a:ext uri="{9D8B030D-6E8A-4147-A177-3AD203B41FA5}">
                      <a16:colId xmlns:a16="http://schemas.microsoft.com/office/drawing/2014/main" val="2523841422"/>
                    </a:ext>
                  </a:extLst>
                </a:gridCol>
                <a:gridCol w="3545058">
                  <a:extLst>
                    <a:ext uri="{9D8B030D-6E8A-4147-A177-3AD203B41FA5}">
                      <a16:colId xmlns:a16="http://schemas.microsoft.com/office/drawing/2014/main" val="3577669453"/>
                    </a:ext>
                  </a:extLst>
                </a:gridCol>
                <a:gridCol w="3474720">
                  <a:extLst>
                    <a:ext uri="{9D8B030D-6E8A-4147-A177-3AD203B41FA5}">
                      <a16:colId xmlns:a16="http://schemas.microsoft.com/office/drawing/2014/main" val="2493762773"/>
                    </a:ext>
                  </a:extLst>
                </a:gridCol>
              </a:tblGrid>
              <a:tr h="792750">
                <a:tc>
                  <a:txBody>
                    <a:bodyPr/>
                    <a:lstStyle/>
                    <a:p>
                      <a:pPr algn="just"/>
                      <a:r>
                        <a:rPr lang="en-NG" sz="2000" dirty="0"/>
                        <a:t>Advantage</a:t>
                      </a:r>
                    </a:p>
                    <a:p>
                      <a:endParaRPr lang="en-NG" dirty="0"/>
                    </a:p>
                  </a:txBody>
                  <a:tcPr marT="182880" marB="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G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</a:t>
                      </a:r>
                      <a:endParaRPr lang="en-NG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G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endParaRPr lang="en-NG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321202"/>
                  </a:ext>
                </a:extLst>
              </a:tr>
              <a:tr h="729330">
                <a:tc>
                  <a:txBody>
                    <a:bodyPr/>
                    <a:lstStyle/>
                    <a:p>
                      <a:pPr algn="just"/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Ease of Learning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Simple syntax and structure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complex due to verbosity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878956"/>
                  </a:ext>
                </a:extLst>
              </a:tr>
              <a:tr h="729330">
                <a:tc>
                  <a:txBody>
                    <a:bodyPr/>
                    <a:lstStyle/>
                    <a:p>
                      <a:pPr marL="0" indent="0" algn="l"/>
                      <a:r>
                        <a:rPr lang="en-US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marL="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Large support for beginner-friendly frameworks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Strong industry support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99145"/>
                  </a:ext>
                </a:extLst>
              </a:tr>
              <a:tr h="729330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Slower than Java due to dynamic typing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Generally faster due to compilation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953745"/>
                  </a:ext>
                </a:extLst>
              </a:tr>
              <a:tr h="679798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Versatility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Highly versatile for scripting and automation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Robust for large-scale applications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819131"/>
                  </a:ext>
                </a:extLst>
              </a:tr>
              <a:tr h="679798">
                <a:tc>
                  <a:txBody>
                    <a:bodyPr/>
                    <a:lstStyle/>
                    <a:p>
                      <a:pPr algn="just"/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Popularity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Highly popular in startups and research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Dominant in enterprise-level 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2646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39749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3188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34254B-4837-4E59-8D24-19908000C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16BC9-7937-4417-B232-1B37F4796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2900" y="1422400"/>
            <a:ext cx="7112000" cy="4470400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altLang="en-US" dirty="0"/>
              <a:t>https://docs.python.org/3/ (Python Official Documentation)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altLang="en-US" dirty="0"/>
              <a:t>https://docs.oracle.com/en/java/ (Java Official Documentation)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altLang="en-US" dirty="0"/>
              <a:t>https://www.codecademy.com/learn/learn-python-3 (Codecademy: Learn Python)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altLang="en-US" dirty="0"/>
              <a:t>https://www.oracle.com/java/technologies/ (Oracle: Learn Java</a:t>
            </a:r>
            <a:r>
              <a:rPr lang="fr-FR" dirty="0"/>
              <a:t>3)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https://www.edureka.co/blog/java-vs-python/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https://dzone.com/articles/java-vs-python-which-should-you-choose-for-your-development</a:t>
            </a:r>
          </a:p>
          <a:p>
            <a:pPr marL="285750" indent="-285750">
              <a:lnSpc>
                <a:spcPct val="16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https://www.javatpoint.com/</a:t>
            </a:r>
          </a:p>
        </p:txBody>
      </p:sp>
    </p:spTree>
    <p:extLst>
      <p:ext uri="{BB962C8B-B14F-4D97-AF65-F5344CB8AC3E}">
        <p14:creationId xmlns:p14="http://schemas.microsoft.com/office/powerpoint/2010/main" val="1320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5698" y="1430547"/>
            <a:ext cx="7526546" cy="44267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3210" indent="-283210"/>
            <a:endParaRPr lang="en-US" sz="2800" dirty="0">
              <a:cs typeface="Segoe UI"/>
            </a:endParaRPr>
          </a:p>
          <a:p>
            <a:pPr marL="633413" lvl="1" indent="-352425">
              <a:lnSpc>
                <a:spcPct val="150000"/>
              </a:lnSpc>
            </a:pPr>
            <a:r>
              <a:rPr lang="en-US" sz="3600" b="1" dirty="0"/>
              <a:t>Brief overview of Python and Java</a:t>
            </a:r>
            <a:endParaRPr lang="en-US" sz="3600" b="1" dirty="0">
              <a:cs typeface="Segoe UI"/>
            </a:endParaRPr>
          </a:p>
          <a:p>
            <a:pPr marL="633413" lvl="1" indent="-352425">
              <a:lnSpc>
                <a:spcPct val="150000"/>
              </a:lnSpc>
            </a:pPr>
            <a:r>
              <a:rPr lang="en-US" sz="3600" b="1" dirty="0"/>
              <a:t>Importance of understanding their differences</a:t>
            </a:r>
            <a:endParaRPr lang="en-US" sz="3600" b="1" dirty="0">
              <a:cs typeface="Segoe UI"/>
            </a:endParaRPr>
          </a:p>
          <a:p>
            <a:pPr marL="283210" lvl="1" indent="-283210"/>
            <a:endParaRPr lang="en-US" sz="2800" dirty="0">
              <a:cs typeface="Segoe UI"/>
            </a:endParaRPr>
          </a:p>
          <a:p>
            <a:endParaRPr lang="en-US" altLang="en-US" sz="2400" dirty="0">
              <a:cs typeface="Segoe UI"/>
            </a:endParaRPr>
          </a:p>
          <a:p>
            <a:endParaRPr lang="en-US" dirty="0">
              <a:cs typeface="Segoe UI"/>
            </a:endParaRPr>
          </a:p>
          <a:p>
            <a:pPr marL="283210" lvl="1" indent="-283210"/>
            <a:endParaRPr lang="en-US" altLang="en-US" dirty="0">
              <a:cs typeface="Segoe U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7CDE852-7C87-5F2F-D294-6F9890266E14}"/>
              </a:ext>
            </a:extLst>
          </p:cNvPr>
          <p:cNvCxnSpPr/>
          <p:nvPr/>
        </p:nvCxnSpPr>
        <p:spPr>
          <a:xfrm>
            <a:off x="1477108" y="1758458"/>
            <a:ext cx="5669280" cy="0"/>
          </a:xfrm>
          <a:prstGeom prst="line">
            <a:avLst/>
          </a:prstGeom>
          <a:ln w="44450" cap="flat" cmpd="tri">
            <a:solidFill>
              <a:schemeClr val="tx1">
                <a:alpha val="30000"/>
              </a:schemeClr>
            </a:solidFill>
            <a:prstDash val="sysDash"/>
            <a:bevel/>
            <a:headEnd type="diamond"/>
            <a:tailEnd type="diamond"/>
          </a:ln>
          <a:effectLst>
            <a:glow rad="101600">
              <a:schemeClr val="accent2">
                <a:lumMod val="60000"/>
                <a:lumOff val="40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F6E62A35-C832-4EE5-017F-8FF046ACA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5961"/>
            <a:ext cx="8426548" cy="1189038"/>
          </a:xfrm>
        </p:spPr>
        <p:txBody>
          <a:bodyPr anchor="ctr" anchorCtr="1">
            <a:normAutofit/>
          </a:bodyPr>
          <a:lstStyle/>
          <a:p>
            <a:r>
              <a:rPr lang="en-US" sz="6000" dirty="0"/>
              <a:t>Introduction</a:t>
            </a:r>
            <a:endParaRPr lang="en-NG" sz="6000" dirty="0"/>
          </a:p>
        </p:txBody>
      </p:sp>
    </p:spTree>
    <p:extLst>
      <p:ext uri="{BB962C8B-B14F-4D97-AF65-F5344CB8AC3E}">
        <p14:creationId xmlns:p14="http://schemas.microsoft.com/office/powerpoint/2010/main" val="395190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3022B3-C321-42B4-1B21-BC8DA94CC7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1999" y="1905000"/>
            <a:ext cx="10751713" cy="3276600"/>
          </a:xfrm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n-US" sz="2400" dirty="0"/>
              <a:t>Both Python and Java are popular programming languages used for a variety of applications. However, they exhibit distinct characteristics, advantages, and use cases.</a:t>
            </a:r>
            <a:endParaRPr lang="en-NG" sz="24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CD8DC4-1277-F9FF-79EC-A20FD5EB6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9682766" cy="1189038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Overview</a:t>
            </a:r>
            <a:endParaRPr lang="en-NG" sz="6600" dirty="0"/>
          </a:p>
        </p:txBody>
      </p:sp>
    </p:spTree>
    <p:extLst>
      <p:ext uri="{BB962C8B-B14F-4D97-AF65-F5344CB8AC3E}">
        <p14:creationId xmlns:p14="http://schemas.microsoft.com/office/powerpoint/2010/main" val="244782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00" y="1098086"/>
            <a:ext cx="9141397" cy="1152745"/>
          </a:xfrm>
        </p:spPr>
        <p:txBody>
          <a:bodyPr>
            <a:normAutofit/>
          </a:bodyPr>
          <a:lstStyle/>
          <a:p>
            <a:r>
              <a:rPr lang="en-US" sz="6000" dirty="0">
                <a:cs typeface="Segoe UI"/>
              </a:rPr>
              <a:t>History and Origin</a:t>
            </a:r>
            <a:endParaRPr lang="en-US" sz="6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CBA01B-ECA4-4938-872A-B38BEB13AC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09000" y="1508760"/>
            <a:ext cx="9467161" cy="3840480"/>
          </a:xfrm>
        </p:spPr>
        <p:txBody>
          <a:bodyPr vert="horz" wrap="square" lIns="0" tIns="0" rIns="0" bIns="0" rtlCol="0" anchor="t">
            <a:noAutofit/>
          </a:bodyPr>
          <a:lstStyle/>
          <a:p>
            <a:endParaRPr lang="en-US" sz="2800" b="1" dirty="0">
              <a:cs typeface="Segoe UI"/>
            </a:endParaRPr>
          </a:p>
          <a:p>
            <a:pPr lvl="1" indent="0">
              <a:buNone/>
            </a:pPr>
            <a:endParaRPr lang="en-US" dirty="0">
              <a:ea typeface="+mn-lt"/>
              <a:cs typeface="+mn-lt"/>
            </a:endParaRPr>
          </a:p>
          <a:p>
            <a:pPr marL="1485900" lvl="2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3200" b="1" dirty="0">
                <a:ea typeface="+mn-lt"/>
                <a:cs typeface="+mn-lt"/>
              </a:rPr>
              <a:t>Python:</a:t>
            </a:r>
            <a:r>
              <a:rPr lang="en-US" sz="3200" dirty="0">
                <a:ea typeface="+mn-lt"/>
                <a:cs typeface="+mn-lt"/>
              </a:rPr>
              <a:t> Created by Guido van Rossum in the late 1980s</a:t>
            </a:r>
            <a:endParaRPr lang="en-US" sz="2800" dirty="0">
              <a:cs typeface="Segoe UI"/>
            </a:endParaRPr>
          </a:p>
          <a:p>
            <a:pPr marL="1485900" lvl="2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3200" b="1" dirty="0">
                <a:ea typeface="+mn-lt"/>
                <a:cs typeface="+mn-lt"/>
              </a:rPr>
              <a:t>Java:</a:t>
            </a:r>
            <a:r>
              <a:rPr lang="en-US" sz="3200" dirty="0">
                <a:ea typeface="+mn-lt"/>
                <a:cs typeface="+mn-lt"/>
              </a:rPr>
              <a:t> Developed by Sun Microsystems in 1995</a:t>
            </a:r>
            <a:endParaRPr lang="en-US" sz="2800" dirty="0">
              <a:cs typeface="Segoe UI"/>
            </a:endParaRPr>
          </a:p>
          <a:p>
            <a:pPr lvl="2" indent="0">
              <a:buNone/>
            </a:pPr>
            <a:endParaRPr lang="en-US" sz="2400" dirty="0">
              <a:ea typeface="+mn-lt"/>
              <a:cs typeface="+mn-lt"/>
            </a:endParaRPr>
          </a:p>
          <a:p>
            <a:endParaRPr lang="en-US" sz="2800" b="1" dirty="0">
              <a:cs typeface="Segoe UI"/>
            </a:endParaRPr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25162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8FBE6B-DC67-4E64-80F4-CADE978D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43" y="850302"/>
            <a:ext cx="10417629" cy="101379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 algn="ctr"/>
            <a:r>
              <a:rPr lang="en-US" sz="4800" dirty="0">
                <a:ea typeface="+mj-lt"/>
                <a:cs typeface="+mj-lt"/>
              </a:rPr>
              <a:t>Language Paradigms</a:t>
            </a:r>
            <a:endParaRPr lang="en-US" sz="48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EDF63-36D3-4DEA-552B-8CD8C31010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64566" y="1718813"/>
            <a:ext cx="9158378" cy="2612364"/>
          </a:xfrm>
        </p:spPr>
        <p:txBody>
          <a:bodyPr vert="horz" wrap="square" lIns="0" tIns="0" rIns="0" bIns="0" rtlCol="0" anchor="t">
            <a:noAutofit/>
          </a:bodyPr>
          <a:lstStyle/>
          <a:p>
            <a:endParaRPr lang="en-US" sz="2800" b="1" dirty="0">
              <a:ea typeface="+mn-lt"/>
              <a:cs typeface="+mn-lt"/>
            </a:endParaRPr>
          </a:p>
          <a:p>
            <a:pPr marL="1143000" lvl="1" indent="-457200">
              <a:lnSpc>
                <a:spcPct val="150000"/>
              </a:lnSpc>
              <a:buFont typeface="Courier New"/>
              <a:buChar char="o"/>
            </a:pPr>
            <a:r>
              <a:rPr lang="en-US" sz="3200" b="1" dirty="0">
                <a:ea typeface="+mn-lt"/>
                <a:cs typeface="+mn-lt"/>
              </a:rPr>
              <a:t>Python:</a:t>
            </a:r>
            <a:r>
              <a:rPr lang="en-US" sz="3200" dirty="0">
                <a:ea typeface="+mn-lt"/>
                <a:cs typeface="+mn-lt"/>
              </a:rPr>
              <a:t> </a:t>
            </a:r>
            <a:r>
              <a:rPr lang="en-US" sz="2800" dirty="0">
                <a:ea typeface="+mn-lt"/>
                <a:cs typeface="+mn-lt"/>
              </a:rPr>
              <a:t>Multi-paradigm (Supports object-oriented, procedural, and functional programming)</a:t>
            </a:r>
            <a:endParaRPr lang="en-US" sz="2800" dirty="0">
              <a:cs typeface="Segoe UI"/>
            </a:endParaRPr>
          </a:p>
          <a:p>
            <a:pPr marL="1143000" lvl="1" indent="-457200">
              <a:lnSpc>
                <a:spcPct val="150000"/>
              </a:lnSpc>
              <a:buFont typeface="Courier New"/>
              <a:buChar char="o"/>
            </a:pPr>
            <a:r>
              <a:rPr lang="en-US" sz="3200" b="1" dirty="0">
                <a:ea typeface="+mn-lt"/>
                <a:cs typeface="+mn-lt"/>
              </a:rPr>
              <a:t>Java:</a:t>
            </a:r>
            <a:r>
              <a:rPr lang="en-US" sz="3200" dirty="0">
                <a:ea typeface="+mn-lt"/>
                <a:cs typeface="+mn-lt"/>
              </a:rPr>
              <a:t> </a:t>
            </a:r>
            <a:r>
              <a:rPr lang="en-US" sz="2800" dirty="0">
                <a:ea typeface="+mn-lt"/>
                <a:cs typeface="+mn-lt"/>
              </a:rPr>
              <a:t>Object-oriented programming (OOP) focused</a:t>
            </a:r>
            <a:endParaRPr lang="en-US" sz="2800" dirty="0">
              <a:cs typeface="Segoe UI"/>
            </a:endParaRPr>
          </a:p>
          <a:p>
            <a:pPr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6978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4BA618-BF38-4C66-A054-AA45BAEA1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143" y="1319810"/>
            <a:ext cx="7717735" cy="15386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dirty="0">
                <a:cs typeface="Segoe UI"/>
              </a:rPr>
              <a:t>Syntax</a:t>
            </a:r>
            <a:r>
              <a:rPr lang="en-US" dirty="0">
                <a:ea typeface="+mn-lt"/>
                <a:cs typeface="+mn-lt"/>
              </a:rPr>
              <a:t> and Readability</a:t>
            </a:r>
            <a:endParaRPr lang="en-US" dirty="0"/>
          </a:p>
          <a:p>
            <a:br>
              <a:rPr lang="en-US" dirty="0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9585A-5E1F-40FA-8E64-BB4F046116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35823" y="1387417"/>
            <a:ext cx="6294376" cy="445554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>
              <a:buChar char="•"/>
            </a:pPr>
            <a:r>
              <a:rPr lang="en-US" dirty="0"/>
              <a:t>Content:</a:t>
            </a:r>
            <a:endParaRPr lang="en-US"/>
          </a:p>
          <a:p>
            <a:pPr marL="685800" lvl="1" indent="-285750">
              <a:buFont typeface="Courier New" panose="020B0604020202020204" pitchFamily="34" charset="0"/>
              <a:buChar char="o"/>
            </a:pPr>
            <a:r>
              <a:rPr lang="en-US" sz="1900" dirty="0">
                <a:latin typeface="Segoe UI"/>
                <a:ea typeface="+mn-lt"/>
                <a:cs typeface="+mn-lt"/>
              </a:rPr>
              <a:t>Python: Simple, clean syntax, easy to read and write</a:t>
            </a:r>
            <a:endParaRPr lang="en-US" sz="1900">
              <a:latin typeface="Segoe UI"/>
              <a:cs typeface="Segoe UI"/>
            </a:endParaRPr>
          </a:p>
          <a:p>
            <a:pPr marL="685800" lvl="1" indent="-285750">
              <a:buFont typeface="Courier New" panose="020B0604020202020204" pitchFamily="34" charset="0"/>
              <a:buChar char="o"/>
            </a:pPr>
            <a:r>
              <a:rPr lang="en-US" sz="1900" dirty="0">
                <a:latin typeface="Segoe UI"/>
                <a:ea typeface="+mn-lt"/>
                <a:cs typeface="+mn-lt"/>
              </a:rPr>
              <a:t>Java: More verbose, strict syntax rules</a:t>
            </a:r>
            <a:endParaRPr lang="en-US" sz="1900">
              <a:latin typeface="Segoe UI"/>
              <a:cs typeface="Segoe UI"/>
            </a:endParaRPr>
          </a:p>
          <a:p>
            <a:pPr marL="0" lvl="1" indent="0">
              <a:buNone/>
            </a:pPr>
            <a:endParaRPr lang="en-US" sz="1900" dirty="0">
              <a:latin typeface="Bookman Old Style"/>
              <a:ea typeface="+mn-lt"/>
              <a:cs typeface="+mn-lt"/>
            </a:endParaRPr>
          </a:p>
          <a:p>
            <a:pPr marL="285750" indent="-285750">
              <a:buChar char="•"/>
            </a:pPr>
            <a:r>
              <a:rPr lang="en-US" dirty="0"/>
              <a:t>Examples:</a:t>
            </a:r>
            <a:endParaRPr lang="en-US"/>
          </a:p>
          <a:p>
            <a:r>
              <a:rPr lang="en-US" dirty="0"/>
              <a:t>Python</a:t>
            </a:r>
            <a:endParaRPr lang="en-US"/>
          </a:p>
          <a:p>
            <a:r>
              <a:rPr lang="en-US" dirty="0"/>
              <a:t>def greet(name):  </a:t>
            </a:r>
            <a:endParaRPr lang="en-US"/>
          </a:p>
          <a:p>
            <a:r>
              <a:rPr lang="en-US" dirty="0"/>
              <a:t>    print(</a:t>
            </a:r>
            <a:r>
              <a:rPr lang="en-US" dirty="0" err="1"/>
              <a:t>f"Hello</a:t>
            </a:r>
            <a:r>
              <a:rPr lang="en-US" dirty="0"/>
              <a:t>, {name}")</a:t>
            </a:r>
            <a:endParaRPr lang="en-US"/>
          </a:p>
          <a:p>
            <a:endParaRPr lang="en-US" sz="1900" b="0" dirty="0">
              <a:latin typeface="Bookman Old Style"/>
              <a:ea typeface="+mn-lt"/>
              <a:cs typeface="+mn-lt"/>
            </a:endParaRPr>
          </a:p>
          <a:p>
            <a:r>
              <a:rPr lang="en-US" dirty="0"/>
              <a:t>Java</a:t>
            </a:r>
            <a:endParaRPr lang="en-US"/>
          </a:p>
          <a:p>
            <a:r>
              <a:rPr lang="en-US" dirty="0"/>
              <a:t>public void greet(String name) {  </a:t>
            </a:r>
            <a:endParaRPr lang="en-US"/>
          </a:p>
          <a:p>
            <a:r>
              <a:rPr lang="en-US" dirty="0"/>
              <a:t>    </a:t>
            </a:r>
            <a:r>
              <a:rPr lang="en-US" dirty="0" err="1"/>
              <a:t>System.out.println</a:t>
            </a:r>
            <a:r>
              <a:rPr lang="en-US" dirty="0"/>
              <a:t>("Hello, " + name);  </a:t>
            </a:r>
            <a:endParaRPr lang="en-US"/>
          </a:p>
          <a:p>
            <a:r>
              <a:rPr lang="en-US" dirty="0"/>
              <a:t>}</a:t>
            </a:r>
            <a:endParaRPr lang="en-US"/>
          </a:p>
          <a:p>
            <a:endParaRPr lang="en-US"/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84067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2B839A9-BE4F-40C7-ABA3-682B626FFB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9623" y="1870615"/>
            <a:ext cx="9158378" cy="3612908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85750"/>
            <a:endParaRPr lang="en-US" sz="2500" dirty="0">
              <a:ea typeface="+mn-lt"/>
              <a:cs typeface="+mn-lt"/>
            </a:endParaRPr>
          </a:p>
          <a:p>
            <a:pPr marL="1028700" lvl="1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32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ea typeface="+mn-lt"/>
                <a:cs typeface="+mn-lt"/>
              </a:rPr>
              <a:t>Python: Interpreted language, generally slower</a:t>
            </a:r>
            <a:endParaRPr lang="en-US" sz="3200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cs typeface="Segoe UI"/>
            </a:endParaRPr>
          </a:p>
          <a:p>
            <a:pPr marL="1028700" lvl="1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32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ea typeface="+mn-lt"/>
                <a:cs typeface="+mn-lt"/>
              </a:rPr>
              <a:t>Java: Compiled to bytecode, optimized JVM performance</a:t>
            </a:r>
            <a:endParaRPr lang="en-US" sz="3200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cs typeface="Segoe UI"/>
            </a:endParaRPr>
          </a:p>
          <a:p>
            <a:pPr marL="971550" lvl="1" indent="-285750">
              <a:lnSpc>
                <a:spcPct val="150000"/>
              </a:lnSpc>
              <a:buFont typeface="Courier New" panose="020B0604020202020204" pitchFamily="34" charset="0"/>
              <a:buChar char="o"/>
            </a:pPr>
            <a:endParaRPr lang="en-US" sz="3200" dirty="0">
              <a:ea typeface="+mn-lt"/>
              <a:cs typeface="+mn-lt"/>
            </a:endParaRPr>
          </a:p>
          <a:p>
            <a:endParaRPr lang="en-US" altLang="en-US" sz="2200" dirty="0">
              <a:cs typeface="Segoe U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7F19C7-A729-492B-8603-0651B356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3"/>
            <a:ext cx="10667999" cy="1154651"/>
          </a:xfrm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>
            <a:normAutofit/>
            <a:sp3d extrusionH="57150">
              <a:bevelT w="38100" h="38100"/>
            </a:sp3d>
          </a:bodyPr>
          <a:lstStyle/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267079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6839344-185E-41C8-994C-A1BD976E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7569200" cy="1203415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4800" dirty="0">
                <a:latin typeface="Segoe UI Variable Text Semibold" pitchFamily="2" charset="0"/>
                <a:cs typeface="Calibri"/>
              </a:rPr>
              <a:t>Libraries and Frameworks</a:t>
            </a:r>
            <a:endParaRPr lang="en-US" sz="4800" dirty="0">
              <a:latin typeface="Segoe UI Variable Text Semibold" pitchFamily="2" charset="0"/>
              <a:cs typeface="Segoe UI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8BBDC7-B590-43B7-BBD0-3A247210E1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317668"/>
            <a:ext cx="8105715" cy="2744877"/>
          </a:xfrm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endParaRPr lang="en-US" sz="11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/>
              <a:cs typeface="Calibri"/>
            </a:endParaRPr>
          </a:p>
          <a:p>
            <a:endParaRPr lang="en-US" sz="2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ea typeface="+mn-lt"/>
              <a:cs typeface="+mn-lt"/>
            </a:endParaRPr>
          </a:p>
          <a:p>
            <a:pPr marL="1028700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+mn-lt"/>
                <a:cs typeface="+mn-lt"/>
              </a:rPr>
              <a:t>Python: Rich ecosystem (NumPy, Pandas, Flask, Django)</a:t>
            </a:r>
            <a:endParaRPr lang="en-US" sz="24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Segoe UI"/>
            </a:endParaRPr>
          </a:p>
          <a:p>
            <a:pPr marL="977900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ea typeface="+mn-lt"/>
                <a:cs typeface="+mn-lt"/>
              </a:rPr>
              <a:t>Java: Extensive libraries (Spring, Hibernate, Apache)</a:t>
            </a:r>
            <a:endParaRPr lang="en-US" sz="24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Segoe UI"/>
            </a:endParaRP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Segoe UI"/>
            </a:endParaRPr>
          </a:p>
          <a:p>
            <a:endParaRPr lang="en-US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09943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us Sign 22">
            <a:extLst>
              <a:ext uri="{FF2B5EF4-FFF2-40B4-BE49-F238E27FC236}">
                <a16:creationId xmlns:a16="http://schemas.microsoft.com/office/drawing/2014/main" id="{A276E1A6-5DA1-6504-B6BB-0F87BB04E89F}"/>
              </a:ext>
            </a:extLst>
          </p:cNvPr>
          <p:cNvSpPr/>
          <p:nvPr/>
        </p:nvSpPr>
        <p:spPr>
          <a:xfrm>
            <a:off x="337624" y="6133516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4" name="Multiplication Sign 23">
            <a:extLst>
              <a:ext uri="{FF2B5EF4-FFF2-40B4-BE49-F238E27FC236}">
                <a16:creationId xmlns:a16="http://schemas.microsoft.com/office/drawing/2014/main" id="{33D95010-41A3-3071-FBAB-4DF20BC95B1F}"/>
              </a:ext>
            </a:extLst>
          </p:cNvPr>
          <p:cNvSpPr/>
          <p:nvPr/>
        </p:nvSpPr>
        <p:spPr>
          <a:xfrm>
            <a:off x="900333" y="6133516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5" name="Division Sign 24">
            <a:extLst>
              <a:ext uri="{FF2B5EF4-FFF2-40B4-BE49-F238E27FC236}">
                <a16:creationId xmlns:a16="http://schemas.microsoft.com/office/drawing/2014/main" id="{A4AD9C8F-C9E5-6E17-AD98-4BAA9CBA5C99}"/>
              </a:ext>
            </a:extLst>
          </p:cNvPr>
          <p:cNvSpPr/>
          <p:nvPr/>
        </p:nvSpPr>
        <p:spPr>
          <a:xfrm>
            <a:off x="1491176" y="6084278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6" name="Minus Sign 25">
            <a:extLst>
              <a:ext uri="{FF2B5EF4-FFF2-40B4-BE49-F238E27FC236}">
                <a16:creationId xmlns:a16="http://schemas.microsoft.com/office/drawing/2014/main" id="{C575B987-2E1B-E22D-9960-084AFDF57717}"/>
              </a:ext>
            </a:extLst>
          </p:cNvPr>
          <p:cNvSpPr/>
          <p:nvPr/>
        </p:nvSpPr>
        <p:spPr>
          <a:xfrm>
            <a:off x="2194557" y="6077244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40F8EB05-1910-63B4-EE58-59AB2485CCA3}"/>
              </a:ext>
            </a:extLst>
          </p:cNvPr>
          <p:cNvSpPr/>
          <p:nvPr/>
        </p:nvSpPr>
        <p:spPr>
          <a:xfrm>
            <a:off x="3024550" y="6203856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0" name="Plus Sign 29">
            <a:extLst>
              <a:ext uri="{FF2B5EF4-FFF2-40B4-BE49-F238E27FC236}">
                <a16:creationId xmlns:a16="http://schemas.microsoft.com/office/drawing/2014/main" id="{80E514A8-0714-B615-31C1-73340795677D}"/>
              </a:ext>
            </a:extLst>
          </p:cNvPr>
          <p:cNvSpPr/>
          <p:nvPr/>
        </p:nvSpPr>
        <p:spPr>
          <a:xfrm>
            <a:off x="3739664" y="6117100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1" name="Multiplication Sign 30">
            <a:extLst>
              <a:ext uri="{FF2B5EF4-FFF2-40B4-BE49-F238E27FC236}">
                <a16:creationId xmlns:a16="http://schemas.microsoft.com/office/drawing/2014/main" id="{217AC00F-856D-790C-3B55-1674E0122692}"/>
              </a:ext>
            </a:extLst>
          </p:cNvPr>
          <p:cNvSpPr/>
          <p:nvPr/>
        </p:nvSpPr>
        <p:spPr>
          <a:xfrm>
            <a:off x="4302373" y="6117100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2" name="Division Sign 31">
            <a:extLst>
              <a:ext uri="{FF2B5EF4-FFF2-40B4-BE49-F238E27FC236}">
                <a16:creationId xmlns:a16="http://schemas.microsoft.com/office/drawing/2014/main" id="{B36315B0-7B62-5C9D-3E36-D80A780434B4}"/>
              </a:ext>
            </a:extLst>
          </p:cNvPr>
          <p:cNvSpPr/>
          <p:nvPr/>
        </p:nvSpPr>
        <p:spPr>
          <a:xfrm>
            <a:off x="4893216" y="6067862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3" name="Minus Sign 32">
            <a:extLst>
              <a:ext uri="{FF2B5EF4-FFF2-40B4-BE49-F238E27FC236}">
                <a16:creationId xmlns:a16="http://schemas.microsoft.com/office/drawing/2014/main" id="{A4AEEF33-C0F2-C205-64C4-A12C2FBEBD2C}"/>
              </a:ext>
            </a:extLst>
          </p:cNvPr>
          <p:cNvSpPr/>
          <p:nvPr/>
        </p:nvSpPr>
        <p:spPr>
          <a:xfrm>
            <a:off x="5596597" y="6060828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95F195EA-F596-2768-391B-1A876777F3D1}"/>
              </a:ext>
            </a:extLst>
          </p:cNvPr>
          <p:cNvSpPr/>
          <p:nvPr/>
        </p:nvSpPr>
        <p:spPr>
          <a:xfrm>
            <a:off x="6426590" y="6187440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5" name="Plus Sign 34">
            <a:extLst>
              <a:ext uri="{FF2B5EF4-FFF2-40B4-BE49-F238E27FC236}">
                <a16:creationId xmlns:a16="http://schemas.microsoft.com/office/drawing/2014/main" id="{A24734C3-0832-362D-F0BC-A12D0C05648C}"/>
              </a:ext>
            </a:extLst>
          </p:cNvPr>
          <p:cNvSpPr/>
          <p:nvPr/>
        </p:nvSpPr>
        <p:spPr>
          <a:xfrm>
            <a:off x="7101843" y="6117100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6" name="Multiplication Sign 35">
            <a:extLst>
              <a:ext uri="{FF2B5EF4-FFF2-40B4-BE49-F238E27FC236}">
                <a16:creationId xmlns:a16="http://schemas.microsoft.com/office/drawing/2014/main" id="{BF97E7A7-A48E-5558-0A14-A08EAC186A15}"/>
              </a:ext>
            </a:extLst>
          </p:cNvPr>
          <p:cNvSpPr/>
          <p:nvPr/>
        </p:nvSpPr>
        <p:spPr>
          <a:xfrm>
            <a:off x="7664552" y="6117100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7" name="Division Sign 36">
            <a:extLst>
              <a:ext uri="{FF2B5EF4-FFF2-40B4-BE49-F238E27FC236}">
                <a16:creationId xmlns:a16="http://schemas.microsoft.com/office/drawing/2014/main" id="{132A00E7-FB3F-F65E-28F2-FB6BEA13EE01}"/>
              </a:ext>
            </a:extLst>
          </p:cNvPr>
          <p:cNvSpPr/>
          <p:nvPr/>
        </p:nvSpPr>
        <p:spPr>
          <a:xfrm>
            <a:off x="8255395" y="6067862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8" name="Minus Sign 37">
            <a:extLst>
              <a:ext uri="{FF2B5EF4-FFF2-40B4-BE49-F238E27FC236}">
                <a16:creationId xmlns:a16="http://schemas.microsoft.com/office/drawing/2014/main" id="{7F535E1D-DB2F-A3E2-67D7-32088E6DE307}"/>
              </a:ext>
            </a:extLst>
          </p:cNvPr>
          <p:cNvSpPr/>
          <p:nvPr/>
        </p:nvSpPr>
        <p:spPr>
          <a:xfrm>
            <a:off x="8958776" y="6060828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1B45F783-28F2-E015-6D14-C296DB27C9A3}"/>
              </a:ext>
            </a:extLst>
          </p:cNvPr>
          <p:cNvSpPr/>
          <p:nvPr/>
        </p:nvSpPr>
        <p:spPr>
          <a:xfrm>
            <a:off x="9788769" y="6187440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40" name="Plus Sign 39">
            <a:extLst>
              <a:ext uri="{FF2B5EF4-FFF2-40B4-BE49-F238E27FC236}">
                <a16:creationId xmlns:a16="http://schemas.microsoft.com/office/drawing/2014/main" id="{995A09EE-FA41-F466-B4C8-EB246C3C4F04}"/>
              </a:ext>
            </a:extLst>
          </p:cNvPr>
          <p:cNvSpPr/>
          <p:nvPr/>
        </p:nvSpPr>
        <p:spPr>
          <a:xfrm>
            <a:off x="10391335" y="6112412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41" name="Multiplication Sign 40">
            <a:extLst>
              <a:ext uri="{FF2B5EF4-FFF2-40B4-BE49-F238E27FC236}">
                <a16:creationId xmlns:a16="http://schemas.microsoft.com/office/drawing/2014/main" id="{437F7557-E3CE-7A27-1602-EB8B2F0FDA0C}"/>
              </a:ext>
            </a:extLst>
          </p:cNvPr>
          <p:cNvSpPr/>
          <p:nvPr/>
        </p:nvSpPr>
        <p:spPr>
          <a:xfrm>
            <a:off x="10954044" y="6112412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42" name="Division Sign 41">
            <a:extLst>
              <a:ext uri="{FF2B5EF4-FFF2-40B4-BE49-F238E27FC236}">
                <a16:creationId xmlns:a16="http://schemas.microsoft.com/office/drawing/2014/main" id="{B17B82B8-0162-1522-5335-6216E63C39F7}"/>
              </a:ext>
            </a:extLst>
          </p:cNvPr>
          <p:cNvSpPr/>
          <p:nvPr/>
        </p:nvSpPr>
        <p:spPr>
          <a:xfrm>
            <a:off x="11587088" y="6071382"/>
            <a:ext cx="705731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40699CE-DB57-4D90-0F4E-896CB0657910}"/>
              </a:ext>
            </a:extLst>
          </p:cNvPr>
          <p:cNvSpPr/>
          <p:nvPr/>
        </p:nvSpPr>
        <p:spPr>
          <a:xfrm>
            <a:off x="337623" y="112542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4" name="Multiplication Sign 3">
            <a:extLst>
              <a:ext uri="{FF2B5EF4-FFF2-40B4-BE49-F238E27FC236}">
                <a16:creationId xmlns:a16="http://schemas.microsoft.com/office/drawing/2014/main" id="{4A31652C-DD8B-90D0-3F22-FE224A94522A}"/>
              </a:ext>
            </a:extLst>
          </p:cNvPr>
          <p:cNvSpPr/>
          <p:nvPr/>
        </p:nvSpPr>
        <p:spPr>
          <a:xfrm>
            <a:off x="900332" y="112542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5" name="Division Sign 4">
            <a:extLst>
              <a:ext uri="{FF2B5EF4-FFF2-40B4-BE49-F238E27FC236}">
                <a16:creationId xmlns:a16="http://schemas.microsoft.com/office/drawing/2014/main" id="{255917C3-84C0-611D-4837-08993EF4B27F}"/>
              </a:ext>
            </a:extLst>
          </p:cNvPr>
          <p:cNvSpPr/>
          <p:nvPr/>
        </p:nvSpPr>
        <p:spPr>
          <a:xfrm>
            <a:off x="1491175" y="63304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6" name="Minus Sign 5">
            <a:extLst>
              <a:ext uri="{FF2B5EF4-FFF2-40B4-BE49-F238E27FC236}">
                <a16:creationId xmlns:a16="http://schemas.microsoft.com/office/drawing/2014/main" id="{A6CF93E1-90F8-1716-3AFE-C4C0AE76F589}"/>
              </a:ext>
            </a:extLst>
          </p:cNvPr>
          <p:cNvSpPr/>
          <p:nvPr/>
        </p:nvSpPr>
        <p:spPr>
          <a:xfrm>
            <a:off x="2194556" y="56270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DA21E384-B1E7-BFC1-1541-666431EBBCC5}"/>
              </a:ext>
            </a:extLst>
          </p:cNvPr>
          <p:cNvSpPr/>
          <p:nvPr/>
        </p:nvSpPr>
        <p:spPr>
          <a:xfrm>
            <a:off x="3024549" y="182882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8" name="Plus Sign 7">
            <a:extLst>
              <a:ext uri="{FF2B5EF4-FFF2-40B4-BE49-F238E27FC236}">
                <a16:creationId xmlns:a16="http://schemas.microsoft.com/office/drawing/2014/main" id="{EC5EA44C-020E-8323-55A9-9B2CA65A70A1}"/>
              </a:ext>
            </a:extLst>
          </p:cNvPr>
          <p:cNvSpPr/>
          <p:nvPr/>
        </p:nvSpPr>
        <p:spPr>
          <a:xfrm>
            <a:off x="3711527" y="82061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8DD242B2-53C6-D107-F4AB-75665A8AC7FD}"/>
              </a:ext>
            </a:extLst>
          </p:cNvPr>
          <p:cNvSpPr/>
          <p:nvPr/>
        </p:nvSpPr>
        <p:spPr>
          <a:xfrm>
            <a:off x="4274236" y="96129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0" name="Division Sign 9">
            <a:extLst>
              <a:ext uri="{FF2B5EF4-FFF2-40B4-BE49-F238E27FC236}">
                <a16:creationId xmlns:a16="http://schemas.microsoft.com/office/drawing/2014/main" id="{EFA66F4A-5B1E-2F2A-EBFC-F79354044582}"/>
              </a:ext>
            </a:extLst>
          </p:cNvPr>
          <p:cNvSpPr/>
          <p:nvPr/>
        </p:nvSpPr>
        <p:spPr>
          <a:xfrm>
            <a:off x="4865079" y="46891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1" name="Minus Sign 10">
            <a:extLst>
              <a:ext uri="{FF2B5EF4-FFF2-40B4-BE49-F238E27FC236}">
                <a16:creationId xmlns:a16="http://schemas.microsoft.com/office/drawing/2014/main" id="{D8FE2756-A492-C0CD-FC8E-F4501F9AA93C}"/>
              </a:ext>
            </a:extLst>
          </p:cNvPr>
          <p:cNvSpPr/>
          <p:nvPr/>
        </p:nvSpPr>
        <p:spPr>
          <a:xfrm>
            <a:off x="5568460" y="39857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BDC588F-585C-45E7-CD46-F796578E3160}"/>
              </a:ext>
            </a:extLst>
          </p:cNvPr>
          <p:cNvSpPr/>
          <p:nvPr/>
        </p:nvSpPr>
        <p:spPr>
          <a:xfrm>
            <a:off x="6398453" y="166469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3" name="Plus Sign 12">
            <a:extLst>
              <a:ext uri="{FF2B5EF4-FFF2-40B4-BE49-F238E27FC236}">
                <a16:creationId xmlns:a16="http://schemas.microsoft.com/office/drawing/2014/main" id="{053E0C4A-9792-B5B7-2086-25C8C169ED34}"/>
              </a:ext>
            </a:extLst>
          </p:cNvPr>
          <p:cNvSpPr/>
          <p:nvPr/>
        </p:nvSpPr>
        <p:spPr>
          <a:xfrm>
            <a:off x="7073708" y="124262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B9815B36-5B05-43A0-CB73-542F13EA9A80}"/>
              </a:ext>
            </a:extLst>
          </p:cNvPr>
          <p:cNvSpPr/>
          <p:nvPr/>
        </p:nvSpPr>
        <p:spPr>
          <a:xfrm>
            <a:off x="7636417" y="124262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5" name="Division Sign 14">
            <a:extLst>
              <a:ext uri="{FF2B5EF4-FFF2-40B4-BE49-F238E27FC236}">
                <a16:creationId xmlns:a16="http://schemas.microsoft.com/office/drawing/2014/main" id="{F61B6A4A-5891-C153-D85D-39E30F92E9C0}"/>
              </a:ext>
            </a:extLst>
          </p:cNvPr>
          <p:cNvSpPr/>
          <p:nvPr/>
        </p:nvSpPr>
        <p:spPr>
          <a:xfrm>
            <a:off x="8227260" y="75024"/>
            <a:ext cx="787792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6" name="Minus Sign 15">
            <a:extLst>
              <a:ext uri="{FF2B5EF4-FFF2-40B4-BE49-F238E27FC236}">
                <a16:creationId xmlns:a16="http://schemas.microsoft.com/office/drawing/2014/main" id="{A49DB76C-19E7-3F45-3E2A-8FF10F83A999}"/>
              </a:ext>
            </a:extLst>
          </p:cNvPr>
          <p:cNvSpPr/>
          <p:nvPr/>
        </p:nvSpPr>
        <p:spPr>
          <a:xfrm>
            <a:off x="8930641" y="67990"/>
            <a:ext cx="928468" cy="717452"/>
          </a:xfrm>
          <a:prstGeom prst="mathMinus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74734449-3360-9E7E-E1E3-B0A8634CBF90}"/>
              </a:ext>
            </a:extLst>
          </p:cNvPr>
          <p:cNvSpPr/>
          <p:nvPr/>
        </p:nvSpPr>
        <p:spPr>
          <a:xfrm>
            <a:off x="9760634" y="194602"/>
            <a:ext cx="647113" cy="506436"/>
          </a:xfrm>
          <a:prstGeom prst="triangle">
            <a:avLst>
              <a:gd name="adj" fmla="val 50000"/>
            </a:avLst>
          </a:prstGeom>
          <a:ln>
            <a:solidFill>
              <a:srgbClr val="00B0F0"/>
            </a:solidFill>
          </a:ln>
          <a:effectLst>
            <a:glow rad="25400">
              <a:srgbClr val="00B0F0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8" name="Plus Sign 17">
            <a:extLst>
              <a:ext uri="{FF2B5EF4-FFF2-40B4-BE49-F238E27FC236}">
                <a16:creationId xmlns:a16="http://schemas.microsoft.com/office/drawing/2014/main" id="{19CDDE71-D88C-9DF2-7ADE-9CCDAC0D6E92}"/>
              </a:ext>
            </a:extLst>
          </p:cNvPr>
          <p:cNvSpPr/>
          <p:nvPr/>
        </p:nvSpPr>
        <p:spPr>
          <a:xfrm>
            <a:off x="10464022" y="124258"/>
            <a:ext cx="661181" cy="647113"/>
          </a:xfrm>
          <a:prstGeom prst="mathPlus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3B8E370D-F44D-7FB1-48D8-B48171FCBFE6}"/>
              </a:ext>
            </a:extLst>
          </p:cNvPr>
          <p:cNvSpPr/>
          <p:nvPr/>
        </p:nvSpPr>
        <p:spPr>
          <a:xfrm>
            <a:off x="11026731" y="124258"/>
            <a:ext cx="661181" cy="717452"/>
          </a:xfrm>
          <a:prstGeom prst="mathMultiply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20" name="Division Sign 19">
            <a:extLst>
              <a:ext uri="{FF2B5EF4-FFF2-40B4-BE49-F238E27FC236}">
                <a16:creationId xmlns:a16="http://schemas.microsoft.com/office/drawing/2014/main" id="{7B2115F0-411E-E61A-9CA0-B36D617F03EB}"/>
              </a:ext>
            </a:extLst>
          </p:cNvPr>
          <p:cNvSpPr/>
          <p:nvPr/>
        </p:nvSpPr>
        <p:spPr>
          <a:xfrm>
            <a:off x="11617574" y="75020"/>
            <a:ext cx="630703" cy="717452"/>
          </a:xfrm>
          <a:prstGeom prst="mathDivide">
            <a:avLst/>
          </a:prstGeom>
          <a:effectLst>
            <a:glow rad="762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C54A462-0740-6003-7998-FF73E9CCD422}"/>
              </a:ext>
            </a:extLst>
          </p:cNvPr>
          <p:cNvSpPr/>
          <p:nvPr/>
        </p:nvSpPr>
        <p:spPr>
          <a:xfrm>
            <a:off x="323555" y="5976420"/>
            <a:ext cx="11854377" cy="799519"/>
          </a:xfrm>
          <a:prstGeom prst="rect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CAAE17A8-DAC1-EB1F-FA17-FE356C905F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687150"/>
              </p:ext>
            </p:extLst>
          </p:nvPr>
        </p:nvGraphicFramePr>
        <p:xfrm>
          <a:off x="528701" y="1084221"/>
          <a:ext cx="10334290" cy="5084983"/>
        </p:xfrm>
        <a:graphic>
          <a:graphicData uri="http://schemas.openxmlformats.org/drawingml/2006/table">
            <a:tbl>
              <a:tblPr firstRow="1" bandRow="1">
                <a:solidFill>
                  <a:schemeClr val="accent1"/>
                </a:solidFill>
                <a:tableStyleId>{5C22544A-7EE6-4342-B048-85BDC9FD1C3A}</a:tableStyleId>
              </a:tblPr>
              <a:tblGrid>
                <a:gridCol w="2514015">
                  <a:extLst>
                    <a:ext uri="{9D8B030D-6E8A-4147-A177-3AD203B41FA5}">
                      <a16:colId xmlns:a16="http://schemas.microsoft.com/office/drawing/2014/main" val="2070959430"/>
                    </a:ext>
                  </a:extLst>
                </a:gridCol>
                <a:gridCol w="4375512">
                  <a:extLst>
                    <a:ext uri="{9D8B030D-6E8A-4147-A177-3AD203B41FA5}">
                      <a16:colId xmlns:a16="http://schemas.microsoft.com/office/drawing/2014/main" val="2791738524"/>
                    </a:ext>
                  </a:extLst>
                </a:gridCol>
                <a:gridCol w="3444763">
                  <a:extLst>
                    <a:ext uri="{9D8B030D-6E8A-4147-A177-3AD203B41FA5}">
                      <a16:colId xmlns:a16="http://schemas.microsoft.com/office/drawing/2014/main" val="623189795"/>
                    </a:ext>
                  </a:extLst>
                </a:gridCol>
              </a:tblGrid>
              <a:tr h="423454">
                <a:tc>
                  <a:txBody>
                    <a:bodyPr/>
                    <a:lstStyle/>
                    <a:p>
                      <a:r>
                        <a:rPr lang="en-NG" sz="22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endParaRPr lang="en-NG" sz="22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2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</a:t>
                      </a:r>
                      <a:endParaRPr lang="en-NG" sz="22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2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endParaRPr lang="en-NG" sz="22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997543"/>
                  </a:ext>
                </a:extLst>
              </a:tr>
              <a:tr h="504832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Typing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Dynamically typed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Statically typed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931952"/>
                  </a:ext>
                </a:extLst>
              </a:tr>
              <a:tr h="504832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Syntax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Concise and easy to read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Verbose and structured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340443"/>
                  </a:ext>
                </a:extLst>
              </a:tr>
              <a:tr h="539639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Model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Interpreted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Compiled (bytecode)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3179012"/>
                  </a:ext>
                </a:extLst>
              </a:tr>
              <a:tr h="974110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Memory Management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a typeface="+mn-lt"/>
                          <a:cs typeface="+mn-lt"/>
                        </a:rPr>
                        <a:t>Automatic garbage collection</a:t>
                      </a:r>
                    </a:p>
                    <a:p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1"/>
                          </a:solidFill>
                          <a:ea typeface="+mn-lt"/>
                          <a:cs typeface="+mn-lt"/>
                        </a:rPr>
                        <a:t> Uses a garbage collector and allows for more manual control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2613375"/>
                  </a:ext>
                </a:extLst>
              </a:tr>
              <a:tr h="678925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Platform Dependency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Cross-platform (via interpreter)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Cross-platform (via JVM)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97917"/>
                  </a:ext>
                </a:extLst>
              </a:tr>
              <a:tr h="678925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Libraries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Extensive standard library and third-party libraries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Extensive standard library and frameworks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2728970"/>
                  </a:ext>
                </a:extLst>
              </a:tr>
              <a:tr h="678925">
                <a:tc>
                  <a:txBody>
                    <a:bodyPr/>
                    <a:lstStyle/>
                    <a:p>
                      <a:r>
                        <a:rPr lang="en-NG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</a:t>
                      </a:r>
                      <a:endParaRPr lang="en-NG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Strong community support and rapid development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Large community, used in </a:t>
                      </a:r>
                      <a:endParaRPr lang="en-US" sz="2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NG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enterprise-level applications</a:t>
                      </a:r>
                      <a:endParaRPr lang="en-NG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395353"/>
                  </a:ext>
                </a:extLst>
              </a:tr>
            </a:tbl>
          </a:graphicData>
        </a:graphic>
      </p:graphicFrame>
      <p:sp>
        <p:nvSpPr>
          <p:cNvPr id="48" name="Rectangle 47">
            <a:extLst>
              <a:ext uri="{FF2B5EF4-FFF2-40B4-BE49-F238E27FC236}">
                <a16:creationId xmlns:a16="http://schemas.microsoft.com/office/drawing/2014/main" id="{DE9F525D-9D07-E9AD-FA51-27F99CA3D22B}"/>
              </a:ext>
            </a:extLst>
          </p:cNvPr>
          <p:cNvSpPr/>
          <p:nvPr/>
        </p:nvSpPr>
        <p:spPr>
          <a:xfrm>
            <a:off x="175845" y="53912"/>
            <a:ext cx="12002087" cy="860745"/>
          </a:xfrm>
          <a:prstGeom prst="rect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/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1879A930-146C-6B8A-F745-3DD1C9DDDFD7}"/>
              </a:ext>
            </a:extLst>
          </p:cNvPr>
          <p:cNvSpPr txBox="1">
            <a:spLocks/>
          </p:cNvSpPr>
          <p:nvPr/>
        </p:nvSpPr>
        <p:spPr>
          <a:xfrm>
            <a:off x="3164190" y="363031"/>
            <a:ext cx="9141397" cy="615553"/>
          </a:xfrm>
          <a:prstGeom prst="rect">
            <a:avLst/>
          </a:prstGeo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Characteristics</a:t>
            </a:r>
            <a:endParaRPr lang="en-NG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3728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E6E6E6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FFFFFF"/>
      </a:accent6>
      <a:hlink>
        <a:srgbClr val="FFFFFF"/>
      </a:hlink>
      <a:folHlink>
        <a:srgbClr val="FFFFFF"/>
      </a:folHlink>
    </a:clrScheme>
    <a:fontScheme name="Heritage and Histor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ispanic Heritage Template_LW.pot  -  AutoRecovered" id="{0019F9B1-4944-4C3D-BD71-31454C82D899}" vid="{3EED11B8-4CEA-4EF8-BEA8-9CD170BA1D8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65C0B3-7604-4D93-9F1C-981C40B442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480248-08AD-4620-9429-5404D96352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EAD7087E-F9AD-4FB2-8304-C563CC8DFA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587</Words>
  <Application>Microsoft Office PowerPoint</Application>
  <PresentationFormat>Widescreen</PresentationFormat>
  <Paragraphs>144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Courier New</vt:lpstr>
      <vt:lpstr>Segoe UI</vt:lpstr>
      <vt:lpstr>Segoe UI Variable Text Semibold</vt:lpstr>
      <vt:lpstr>2_Office Theme</vt:lpstr>
      <vt:lpstr>Differences Between Python  and Java</vt:lpstr>
      <vt:lpstr>Introduction</vt:lpstr>
      <vt:lpstr>Overview</vt:lpstr>
      <vt:lpstr>History and Origin</vt:lpstr>
      <vt:lpstr>Language Paradigms </vt:lpstr>
      <vt:lpstr>Syntax and Readability  </vt:lpstr>
      <vt:lpstr>Performance</vt:lpstr>
      <vt:lpstr>Libraries and Frameworks</vt:lpstr>
      <vt:lpstr>PowerPoint Presentation</vt:lpstr>
      <vt:lpstr>Use Case</vt:lpstr>
      <vt:lpstr>Python Use Cases (Pie Chart , Visualization)</vt:lpstr>
      <vt:lpstr>Java Use Cases_(Pie Chart, Visualization)</vt:lpstr>
      <vt:lpstr>Characteristics Comparison Chart</vt:lpstr>
      <vt:lpstr>Advantages</vt:lpstr>
      <vt:lpstr>Resources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History Month</dc:title>
  <dc:subject/>
  <dc:creator/>
  <cp:keywords/>
  <dc:description/>
  <cp:lastModifiedBy>Serenicity World</cp:lastModifiedBy>
  <cp:revision>585</cp:revision>
  <dcterms:created xsi:type="dcterms:W3CDTF">2024-08-12T11:50:02Z</dcterms:created>
  <dcterms:modified xsi:type="dcterms:W3CDTF">2024-08-13T21:32:47Z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